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300" r:id="rId3"/>
    <p:sldId id="257" r:id="rId4"/>
    <p:sldId id="350" r:id="rId5"/>
    <p:sldId id="351" r:id="rId6"/>
    <p:sldId id="353" r:id="rId7"/>
    <p:sldId id="354" r:id="rId8"/>
    <p:sldId id="355" r:id="rId9"/>
    <p:sldId id="356" r:id="rId10"/>
    <p:sldId id="357" r:id="rId11"/>
    <p:sldId id="337" r:id="rId12"/>
    <p:sldId id="386" r:id="rId13"/>
    <p:sldId id="387" r:id="rId14"/>
    <p:sldId id="388" r:id="rId15"/>
    <p:sldId id="389" r:id="rId16"/>
    <p:sldId id="396" r:id="rId17"/>
    <p:sldId id="397" r:id="rId18"/>
    <p:sldId id="399" r:id="rId19"/>
    <p:sldId id="400" r:id="rId20"/>
    <p:sldId id="266" r:id="rId21"/>
    <p:sldId id="401" r:id="rId22"/>
    <p:sldId id="30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osis" panose="020B0604020202020204" charset="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A6A"/>
    <a:srgbClr val="0DB7C4"/>
    <a:srgbClr val="FF00CC"/>
    <a:srgbClr val="09CFFF"/>
    <a:srgbClr val="006699"/>
    <a:srgbClr val="00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53CC6F-1F70-446D-A29D-758EFE7B9F5D}">
  <a:tblStyle styleId="{1E53CC6F-1F70-446D-A29D-758EFE7B9F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77" autoAdjust="0"/>
    <p:restoredTop sz="80364" autoAdjust="0"/>
  </p:normalViewPr>
  <p:slideViewPr>
    <p:cSldViewPr snapToGrid="0">
      <p:cViewPr varScale="1">
        <p:scale>
          <a:sx n="78" d="100"/>
          <a:sy n="78" d="100"/>
        </p:scale>
        <p:origin x="5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393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03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63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98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165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555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763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4994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620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64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3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63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49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56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83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34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05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75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6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" y="-2246"/>
            <a:ext cx="9144075" cy="5145746"/>
          </a:xfrm>
          <a:prstGeom prst="rect">
            <a:avLst/>
          </a:prstGeom>
        </p:spPr>
      </p:pic>
      <p:sp>
        <p:nvSpPr>
          <p:cNvPr id="52" name="Google Shape;52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3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t="3102" r="24798" b="6072"/>
          <a:stretch/>
        </p:blipFill>
        <p:spPr>
          <a:xfrm>
            <a:off x="6279614" y="396606"/>
            <a:ext cx="2599982" cy="4428781"/>
          </a:xfrm>
          <a:prstGeom prst="rect">
            <a:avLst/>
          </a:prstGeom>
        </p:spPr>
      </p:pic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2012" y="1294317"/>
            <a:ext cx="5760352" cy="26189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600" b="1" dirty="0"/>
              <a:t>LOS SIETE</a:t>
            </a:r>
            <a:br>
              <a:rPr lang="en-US" sz="6600" b="1" dirty="0"/>
            </a:br>
            <a:r>
              <a:rPr lang="en-US" sz="6600" dirty="0"/>
              <a:t>CUERPOS.</a:t>
            </a:r>
            <a:r>
              <a:rPr lang="en-US" sz="5400" dirty="0"/>
              <a:t/>
            </a:r>
            <a:br>
              <a:rPr lang="en-US" sz="5400" dirty="0"/>
            </a:br>
            <a:endParaRPr sz="4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0249" y="4349282"/>
            <a:ext cx="900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Conferencia 10 / Fase A</a:t>
            </a:r>
            <a:r>
              <a:rPr lang="es-MX" sz="24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</a:rPr>
              <a:t>.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" y="4216420"/>
            <a:ext cx="1888688" cy="727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7" y="4556955"/>
            <a:ext cx="534893" cy="543441"/>
          </a:xfrm>
          <a:prstGeom prst="rect">
            <a:avLst/>
          </a:prstGeom>
        </p:spPr>
      </p:pic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" name="Google Shape;90;p14"/>
          <p:cNvSpPr txBox="1">
            <a:spLocks/>
          </p:cNvSpPr>
          <p:nvPr/>
        </p:nvSpPr>
        <p:spPr>
          <a:xfrm>
            <a:off x="2761814" y="294276"/>
            <a:ext cx="2684359" cy="640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2800" b="1" dirty="0">
                <a:solidFill>
                  <a:srgbClr val="0DB7C4"/>
                </a:solidFill>
              </a:rPr>
              <a:t>CUERPO </a:t>
            </a: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ÁTMICO</a:t>
            </a:r>
            <a:endParaRPr lang="en-US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Google Shape;82;p13"/>
          <p:cNvSpPr txBox="1">
            <a:spLocks noGrp="1"/>
          </p:cNvSpPr>
          <p:nvPr>
            <p:ph type="body" idx="2"/>
          </p:nvPr>
        </p:nvSpPr>
        <p:spPr>
          <a:xfrm>
            <a:off x="669525" y="1241881"/>
            <a:ext cx="1490744" cy="49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MX" sz="2200" b="1" dirty="0">
                <a:solidFill>
                  <a:schemeClr val="tx1">
                    <a:lumMod val="75000"/>
                  </a:schemeClr>
                </a:solidFill>
              </a:rPr>
              <a:t>3 LEYES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69525" y="1735550"/>
            <a:ext cx="3434469" cy="1278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Tiene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 naturaleza lumínica o </a:t>
            </a:r>
            <a:r>
              <a:rPr lang="es-MX" sz="1600" b="1" dirty="0" err="1">
                <a:solidFill>
                  <a:schemeClr val="tx1">
                    <a:lumMod val="75000"/>
                  </a:schemeClr>
                </a:solidFill>
              </a:rPr>
              <a:t>fotónica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Es lo más bajo que puede llegar nuestro Ser.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Viene del mundo del Espíritu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444500" indent="-342900" algn="just">
              <a:buFont typeface="+mj-lt"/>
              <a:buAutoNum type="arabicPeriod"/>
            </a:pPr>
            <a:endParaRPr lang="es-MX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3787497" y="2561850"/>
            <a:ext cx="998479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SI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4567259" y="3695263"/>
            <a:ext cx="843937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7D</a:t>
            </a:r>
          </a:p>
        </p:txBody>
      </p:sp>
      <p:sp>
        <p:nvSpPr>
          <p:cNvPr id="6" name="Elipse 5"/>
          <p:cNvSpPr/>
          <p:nvPr/>
        </p:nvSpPr>
        <p:spPr>
          <a:xfrm>
            <a:off x="5474248" y="1332760"/>
            <a:ext cx="74857" cy="74857"/>
          </a:xfrm>
          <a:prstGeom prst="ellipse">
            <a:avLst/>
          </a:prstGeom>
          <a:solidFill>
            <a:srgbClr val="FF00CC"/>
          </a:solidFill>
          <a:ln>
            <a:solidFill>
              <a:srgbClr val="FF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Google Shape;82;p13"/>
          <p:cNvSpPr txBox="1">
            <a:spLocks noGrp="1"/>
          </p:cNvSpPr>
          <p:nvPr>
            <p:ph type="body" idx="2"/>
          </p:nvPr>
        </p:nvSpPr>
        <p:spPr>
          <a:xfrm>
            <a:off x="665047" y="3336431"/>
            <a:ext cx="3438947" cy="857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Relacionado con el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Centro Intelectual Superior 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(Glándula Pineal).</a:t>
            </a:r>
          </a:p>
          <a:p>
            <a:pPr marL="558800" lvl="1" indent="0" algn="just">
              <a:buNone/>
            </a:pPr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Google Shape;82;p13"/>
          <p:cNvSpPr txBox="1">
            <a:spLocks noGrp="1"/>
          </p:cNvSpPr>
          <p:nvPr>
            <p:ph type="body" idx="2"/>
          </p:nvPr>
        </p:nvSpPr>
        <p:spPr>
          <a:xfrm>
            <a:off x="652639" y="4325168"/>
            <a:ext cx="3451355" cy="729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5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Se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encuentra levantado 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en todos los Seres Humanos.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667741" y="1705175"/>
            <a:ext cx="0" cy="2509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78" y="1332760"/>
            <a:ext cx="1523599" cy="31327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r="19651"/>
          <a:stretch/>
        </p:blipFill>
        <p:spPr>
          <a:xfrm>
            <a:off x="6355614" y="-9900"/>
            <a:ext cx="2788386" cy="5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364399" y="608093"/>
            <a:ext cx="6499259" cy="25893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sz="4400" i="0" dirty="0"/>
              <a:t>¿CÓMO SE FABRICAN </a:t>
            </a:r>
          </a:p>
          <a:p>
            <a:pPr marL="0" lvl="0" indent="0">
              <a:buNone/>
            </a:pPr>
            <a:r>
              <a:rPr lang="es-MX" sz="4400" b="1" i="0" dirty="0"/>
              <a:t>LOS CUERPOS </a:t>
            </a:r>
          </a:p>
          <a:p>
            <a:pPr marL="0" lvl="0" indent="0">
              <a:buNone/>
            </a:pPr>
            <a:r>
              <a:rPr lang="es-MX" sz="4400" b="1" i="0" dirty="0"/>
              <a:t>EXISTENCIALES DE SER? </a:t>
            </a:r>
            <a:endParaRPr sz="44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7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33843" y="726796"/>
            <a:ext cx="4652279" cy="5221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>
                <a:solidFill>
                  <a:schemeClr val="bg2"/>
                </a:solidFill>
                <a:latin typeface="Dosis" panose="020B0604020202020204" charset="0"/>
              </a:rPr>
              <a:t>REQUISITOS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</a:rPr>
              <a:t> </a:t>
            </a:r>
            <a:r>
              <a:rPr lang="es-CO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PARA EL TRABAJO</a:t>
            </a:r>
            <a:endParaRPr lang="es-CO" dirty="0">
              <a:solidFill>
                <a:schemeClr val="tx1">
                  <a:lumMod val="75000"/>
                </a:schemeClr>
              </a:solidFill>
              <a:latin typeface="Dosis" panose="020B060402020202020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92" y="0"/>
            <a:ext cx="2594962" cy="5138822"/>
          </a:xfrm>
          <a:prstGeom prst="rect">
            <a:avLst/>
          </a:prstGeom>
        </p:spPr>
      </p:pic>
      <p:sp>
        <p:nvSpPr>
          <p:cNvPr id="4" name="Triángulo isósceles 3"/>
          <p:cNvSpPr/>
          <p:nvPr/>
        </p:nvSpPr>
        <p:spPr>
          <a:xfrm>
            <a:off x="2306549" y="2712377"/>
            <a:ext cx="2373120" cy="18801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Google Shape;81;p13"/>
          <p:cNvSpPr txBox="1">
            <a:spLocks/>
          </p:cNvSpPr>
          <p:nvPr/>
        </p:nvSpPr>
        <p:spPr>
          <a:xfrm>
            <a:off x="2012504" y="2190233"/>
            <a:ext cx="3036496" cy="5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2800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Fidelidad (una sola pareja)</a:t>
            </a:r>
            <a:endParaRPr lang="es-CO" sz="2800" dirty="0">
              <a:solidFill>
                <a:schemeClr val="tx1">
                  <a:lumMod val="75000"/>
                </a:schemeClr>
              </a:solidFill>
              <a:latin typeface="Dosis" panose="020B0604020202020204" charset="0"/>
            </a:endParaRPr>
          </a:p>
        </p:txBody>
      </p:sp>
      <p:sp>
        <p:nvSpPr>
          <p:cNvPr id="10" name="Google Shape;81;p13"/>
          <p:cNvSpPr txBox="1">
            <a:spLocks/>
          </p:cNvSpPr>
          <p:nvPr/>
        </p:nvSpPr>
        <p:spPr>
          <a:xfrm>
            <a:off x="333843" y="4431042"/>
            <a:ext cx="2232053" cy="5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2800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Castidad (No Fornicar)</a:t>
            </a:r>
            <a:endParaRPr lang="es-CO" sz="2800" dirty="0">
              <a:solidFill>
                <a:schemeClr val="tx1">
                  <a:lumMod val="75000"/>
                </a:schemeClr>
              </a:solidFill>
              <a:latin typeface="Dosis" panose="020B0604020202020204" charset="0"/>
            </a:endParaRPr>
          </a:p>
        </p:txBody>
      </p:sp>
      <p:sp>
        <p:nvSpPr>
          <p:cNvPr id="11" name="Google Shape;81;p13"/>
          <p:cNvSpPr txBox="1">
            <a:spLocks/>
          </p:cNvSpPr>
          <p:nvPr/>
        </p:nvSpPr>
        <p:spPr>
          <a:xfrm>
            <a:off x="4679668" y="4499256"/>
            <a:ext cx="2452651" cy="5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2800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Amor (Anhelo Espiritual)</a:t>
            </a:r>
            <a:endParaRPr lang="es-CO" sz="2800" dirty="0">
              <a:solidFill>
                <a:schemeClr val="tx1">
                  <a:lumMod val="75000"/>
                </a:schemeClr>
              </a:solidFill>
              <a:latin typeface="Dosis" panose="020B0604020202020204" charset="0"/>
            </a:endParaRPr>
          </a:p>
        </p:txBody>
      </p:sp>
      <p:sp>
        <p:nvSpPr>
          <p:cNvPr id="12" name="Google Shape;81;p13"/>
          <p:cNvSpPr txBox="1">
            <a:spLocks/>
          </p:cNvSpPr>
          <p:nvPr/>
        </p:nvSpPr>
        <p:spPr>
          <a:xfrm>
            <a:off x="1180446" y="105085"/>
            <a:ext cx="6645427" cy="5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2800" b="1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PRÁCTICA DE </a:t>
            </a:r>
            <a:r>
              <a:rPr lang="es-CO" sz="2800" b="1" dirty="0" smtClean="0">
                <a:solidFill>
                  <a:schemeClr val="bg2"/>
                </a:solidFill>
                <a:latin typeface="Dosis" panose="020B0604020202020204" charset="0"/>
              </a:rPr>
              <a:t>TRANSMUTACIÓN SEXUAL</a:t>
            </a:r>
            <a:endParaRPr lang="es-CO" sz="2800" b="1" dirty="0">
              <a:solidFill>
                <a:schemeClr val="bg2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42" y="1421176"/>
            <a:ext cx="4328768" cy="3756349"/>
          </a:xfrm>
          <a:prstGeom prst="rect">
            <a:avLst/>
          </a:prstGeom>
        </p:spPr>
      </p:pic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966518" y="1421177"/>
            <a:ext cx="4062736" cy="58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just">
              <a:buNone/>
            </a:pPr>
            <a:r>
              <a:rPr lang="es-MX" sz="1800" b="1" dirty="0" smtClean="0">
                <a:solidFill>
                  <a:schemeClr val="tx1">
                    <a:lumMod val="75000"/>
                  </a:schemeClr>
                </a:solidFill>
              </a:rPr>
              <a:t>Del Supra - Sexo o Sexo Superior.</a:t>
            </a:r>
            <a:endParaRPr lang="es-MX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Google Shape;90;p14"/>
          <p:cNvSpPr txBox="1">
            <a:spLocks/>
          </p:cNvSpPr>
          <p:nvPr/>
        </p:nvSpPr>
        <p:spPr>
          <a:xfrm>
            <a:off x="966518" y="458038"/>
            <a:ext cx="3699531" cy="117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6600" b="1" dirty="0" smtClean="0">
                <a:solidFill>
                  <a:schemeClr val="tx1">
                    <a:lumMod val="75000"/>
                  </a:schemeClr>
                </a:solidFill>
              </a:rPr>
              <a:t>PRÁCTICA</a:t>
            </a:r>
            <a:r>
              <a:rPr lang="es-MX" sz="81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8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Google Shape;83;p13"/>
          <p:cNvSpPr txBox="1">
            <a:spLocks noGrp="1"/>
          </p:cNvSpPr>
          <p:nvPr>
            <p:ph type="body" idx="2"/>
          </p:nvPr>
        </p:nvSpPr>
        <p:spPr>
          <a:xfrm>
            <a:off x="706620" y="2171170"/>
            <a:ext cx="4322634" cy="1995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Conjuración </a:t>
            </a:r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de:</a:t>
            </a:r>
          </a:p>
          <a:p>
            <a:pPr lvl="1"/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Belilín</a:t>
            </a:r>
          </a:p>
          <a:p>
            <a:pPr lvl="1"/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Círculo 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mágico</a:t>
            </a:r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101600" indent="0">
              <a:buNone/>
            </a:pPr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Súplica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 de asistencia al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Padre Interior 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y a la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Madre Divina 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para la práctica</a:t>
            </a:r>
          </a:p>
        </p:txBody>
      </p:sp>
    </p:spTree>
    <p:extLst>
      <p:ext uri="{BB962C8B-B14F-4D97-AF65-F5344CB8AC3E}">
        <p14:creationId xmlns:p14="http://schemas.microsoft.com/office/powerpoint/2010/main" val="31226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7157" y="748467"/>
            <a:ext cx="4176230" cy="3321600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Prender 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el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fuego con caricias y </a:t>
            </a:r>
            <a:r>
              <a:rPr lang="es-MX" b="1" dirty="0" smtClean="0">
                <a:solidFill>
                  <a:schemeClr val="tx1">
                    <a:lumMod val="75000"/>
                  </a:schemeClr>
                </a:solidFill>
              </a:rPr>
              <a:t>besos </a:t>
            </a:r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hasta lograr una perfecta potencia sexual: lubricación</a:t>
            </a:r>
            <a:r>
              <a:rPr lang="es-MX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del </a:t>
            </a:r>
            <a:r>
              <a:rPr lang="es-MX" dirty="0" err="1" smtClean="0">
                <a:solidFill>
                  <a:schemeClr val="tx1">
                    <a:lumMod val="75000"/>
                  </a:schemeClr>
                </a:solidFill>
              </a:rPr>
              <a:t>Yoni</a:t>
            </a:r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 u (órgano sexual femenino) y erección del (</a:t>
            </a:r>
            <a:r>
              <a:rPr lang="es-MX" dirty="0" err="1" smtClean="0">
                <a:solidFill>
                  <a:schemeClr val="tx1">
                    <a:lumMod val="75000"/>
                  </a:schemeClr>
                </a:solidFill>
              </a:rPr>
              <a:t>Phalo</a:t>
            </a:r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 u órgano sexual  masculino).</a:t>
            </a:r>
            <a:endParaRPr lang="es-MX" dirty="0">
              <a:solidFill>
                <a:schemeClr val="tx1">
                  <a:lumMod val="75000"/>
                </a:schemeClr>
              </a:solidFill>
            </a:endParaRPr>
          </a:p>
          <a:p>
            <a:pPr marL="101600" indent="0">
              <a:buNone/>
            </a:pPr>
            <a:endParaRPr lang="es-MX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58991" y="2753331"/>
            <a:ext cx="4104396" cy="1316736"/>
          </a:xfrm>
        </p:spPr>
        <p:txBody>
          <a:bodyPr/>
          <a:lstStyle/>
          <a:p>
            <a:pPr algn="just"/>
            <a:endParaRPr lang="es-MX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tx1">
                    <a:lumMod val="75000"/>
                  </a:schemeClr>
                </a:solidFill>
              </a:rPr>
              <a:t>Conexión 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o penetración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del </a:t>
            </a:r>
            <a:r>
              <a:rPr lang="es-MX" b="1" dirty="0" err="1">
                <a:solidFill>
                  <a:schemeClr val="tx1">
                    <a:lumMod val="75000"/>
                  </a:schemeClr>
                </a:solidFill>
              </a:rPr>
              <a:t>Lingam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 en </a:t>
            </a:r>
            <a:r>
              <a:rPr lang="es-MX" b="1" dirty="0" smtClean="0">
                <a:solidFill>
                  <a:schemeClr val="tx1">
                    <a:lumMod val="75000"/>
                  </a:schemeClr>
                </a:solidFill>
              </a:rPr>
              <a:t>el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Yoni.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r="21591"/>
          <a:stretch/>
        </p:blipFill>
        <p:spPr>
          <a:xfrm>
            <a:off x="4990796" y="478466"/>
            <a:ext cx="4037685" cy="43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247143" y="696235"/>
            <a:ext cx="6450829" cy="5221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</a:rPr>
              <a:t>IMPORTANTE TENER EN CUENTA </a:t>
            </a:r>
            <a:r>
              <a:rPr lang="es-CO" sz="3200" b="1" dirty="0" smtClean="0">
                <a:solidFill>
                  <a:schemeClr val="bg2"/>
                </a:solidFill>
                <a:latin typeface="Dosis" panose="020B0604020202020204" charset="0"/>
              </a:rPr>
              <a:t>DURANTE LA PRÁCTICA</a:t>
            </a:r>
            <a:endParaRPr lang="es-CO" sz="3200" b="1" dirty="0">
              <a:solidFill>
                <a:schemeClr val="bg2"/>
              </a:solidFill>
              <a:latin typeface="Dosis" panose="020B060402020202020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Triángulo isósceles 3"/>
          <p:cNvSpPr/>
          <p:nvPr/>
        </p:nvSpPr>
        <p:spPr>
          <a:xfrm>
            <a:off x="2306549" y="2712377"/>
            <a:ext cx="2373120" cy="18801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Google Shape;81;p13"/>
          <p:cNvSpPr txBox="1">
            <a:spLocks/>
          </p:cNvSpPr>
          <p:nvPr/>
        </p:nvSpPr>
        <p:spPr>
          <a:xfrm>
            <a:off x="2012504" y="2190233"/>
            <a:ext cx="3036496" cy="5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3200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Concentración</a:t>
            </a:r>
            <a:endParaRPr lang="es-CO" sz="3200" dirty="0">
              <a:solidFill>
                <a:schemeClr val="tx1">
                  <a:lumMod val="75000"/>
                </a:schemeClr>
              </a:solidFill>
              <a:latin typeface="Dosis" panose="020B0604020202020204" charset="0"/>
            </a:endParaRPr>
          </a:p>
        </p:txBody>
      </p:sp>
      <p:sp>
        <p:nvSpPr>
          <p:cNvPr id="10" name="Google Shape;81;p13"/>
          <p:cNvSpPr txBox="1">
            <a:spLocks/>
          </p:cNvSpPr>
          <p:nvPr/>
        </p:nvSpPr>
        <p:spPr>
          <a:xfrm>
            <a:off x="479096" y="4542173"/>
            <a:ext cx="2232053" cy="5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3200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Imaginación</a:t>
            </a:r>
            <a:endParaRPr lang="es-CO" sz="3200" dirty="0">
              <a:solidFill>
                <a:schemeClr val="tx1">
                  <a:lumMod val="75000"/>
                </a:schemeClr>
              </a:solidFill>
              <a:latin typeface="Dosis" panose="020B0604020202020204" charset="0"/>
            </a:endParaRPr>
          </a:p>
        </p:txBody>
      </p:sp>
      <p:sp>
        <p:nvSpPr>
          <p:cNvPr id="11" name="Google Shape;81;p13"/>
          <p:cNvSpPr txBox="1">
            <a:spLocks/>
          </p:cNvSpPr>
          <p:nvPr/>
        </p:nvSpPr>
        <p:spPr>
          <a:xfrm>
            <a:off x="4679669" y="4499256"/>
            <a:ext cx="1853378" cy="5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3200" dirty="0" smtClean="0">
                <a:solidFill>
                  <a:schemeClr val="tx1">
                    <a:lumMod val="75000"/>
                  </a:schemeClr>
                </a:solidFill>
                <a:latin typeface="Dosis" panose="020B0604020202020204" charset="0"/>
              </a:rPr>
              <a:t>Voluntad</a:t>
            </a:r>
            <a:endParaRPr lang="es-CO" sz="3200" dirty="0">
              <a:solidFill>
                <a:schemeClr val="tx1">
                  <a:lumMod val="75000"/>
                </a:schemeClr>
              </a:solidFill>
              <a:latin typeface="Dosis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9" y="564081"/>
            <a:ext cx="4794281" cy="46010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80" y="3234521"/>
            <a:ext cx="825258" cy="1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671" y="723610"/>
            <a:ext cx="3552600" cy="455291"/>
          </a:xfrm>
        </p:spPr>
        <p:txBody>
          <a:bodyPr/>
          <a:lstStyle/>
          <a:p>
            <a:r>
              <a:rPr lang="es-CO" sz="2100" b="1" dirty="0">
                <a:latin typeface="Source Sans Pro" panose="020B0503030403020204" pitchFamily="34" charset="0"/>
              </a:rPr>
              <a:t>5. </a:t>
            </a:r>
            <a:r>
              <a:rPr lang="es-CO" sz="2100" dirty="0">
                <a:latin typeface="Source Sans Pro" panose="020B0503030403020204" pitchFamily="34" charset="0"/>
              </a:rPr>
              <a:t>Proceso Respiratorio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Google Shape;83;p13"/>
          <p:cNvSpPr txBox="1">
            <a:spLocks noGrp="1"/>
          </p:cNvSpPr>
          <p:nvPr>
            <p:ph type="body" idx="2"/>
          </p:nvPr>
        </p:nvSpPr>
        <p:spPr>
          <a:xfrm>
            <a:off x="595383" y="3055622"/>
            <a:ext cx="3947686" cy="1344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Exhalación (20 segundos). </a:t>
            </a:r>
            <a:r>
              <a:rPr lang="es-MX" sz="1600" dirty="0" err="1">
                <a:solidFill>
                  <a:schemeClr val="tx1">
                    <a:lumMod val="75000"/>
                  </a:schemeClr>
                </a:solidFill>
              </a:rPr>
              <a:t>Mantralizando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 lenta y alargadamente:</a:t>
            </a:r>
          </a:p>
          <a:p>
            <a:pPr lvl="1"/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IIIIIIII. </a:t>
            </a:r>
          </a:p>
          <a:p>
            <a:pPr lvl="1"/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AAAAA.</a:t>
            </a:r>
          </a:p>
          <a:p>
            <a:pPr lvl="1"/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OOOOO.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Google Shape;83;p13"/>
          <p:cNvSpPr txBox="1">
            <a:spLocks noGrp="1"/>
          </p:cNvSpPr>
          <p:nvPr>
            <p:ph type="body" idx="2"/>
          </p:nvPr>
        </p:nvSpPr>
        <p:spPr>
          <a:xfrm>
            <a:off x="574944" y="1531385"/>
            <a:ext cx="3947686" cy="457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+mj-lt"/>
              <a:buAutoNum type="arabicPeriod"/>
            </a:pP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Inhalación (20 segundos).</a:t>
            </a:r>
          </a:p>
          <a:p>
            <a:pPr lvl="1"/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Imaginar la entrada del aire a los pulmones.</a:t>
            </a:r>
          </a:p>
        </p:txBody>
      </p:sp>
      <p:sp>
        <p:nvSpPr>
          <p:cNvPr id="12" name="Google Shape;83;p13"/>
          <p:cNvSpPr txBox="1">
            <a:spLocks noGrp="1"/>
          </p:cNvSpPr>
          <p:nvPr>
            <p:ph type="body" idx="2"/>
          </p:nvPr>
        </p:nvSpPr>
        <p:spPr>
          <a:xfrm>
            <a:off x="721671" y="4210375"/>
            <a:ext cx="3947686" cy="866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597" indent="0" algn="just">
              <a:buNone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Vocal por vocal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, repitiendo todo el procedimiento respiratorio 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para cada vocal. </a:t>
            </a:r>
          </a:p>
        </p:txBody>
      </p:sp>
      <p:sp>
        <p:nvSpPr>
          <p:cNvPr id="13" name="Google Shape;83;p13"/>
          <p:cNvSpPr txBox="1">
            <a:spLocks noGrp="1"/>
          </p:cNvSpPr>
          <p:nvPr>
            <p:ph type="body" idx="2"/>
          </p:nvPr>
        </p:nvSpPr>
        <p:spPr>
          <a:xfrm>
            <a:off x="570758" y="1143711"/>
            <a:ext cx="4395507" cy="443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597" indent="0">
              <a:buNone/>
            </a:pPr>
            <a:r>
              <a:rPr lang="es-MX" sz="1800" dirty="0"/>
              <a:t>El Proceso Respiratorio tiene tres etapas</a:t>
            </a:r>
          </a:p>
        </p:txBody>
      </p:sp>
      <p:sp>
        <p:nvSpPr>
          <p:cNvPr id="16" name="Google Shape;83;p13"/>
          <p:cNvSpPr txBox="1">
            <a:spLocks noGrp="1"/>
          </p:cNvSpPr>
          <p:nvPr>
            <p:ph type="body" idx="2"/>
          </p:nvPr>
        </p:nvSpPr>
        <p:spPr>
          <a:xfrm>
            <a:off x="597588" y="2257287"/>
            <a:ext cx="3947686" cy="985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+mj-lt"/>
              <a:buAutoNum type="arabicPeriod" startAt="2"/>
            </a:pP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Retención (20 segundos). </a:t>
            </a:r>
          </a:p>
          <a:p>
            <a:pPr lvl="1"/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Imaginar y sentir un hilo de oro que asciende por la columna.</a:t>
            </a:r>
          </a:p>
          <a:p>
            <a:pPr lvl="1"/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Vértebra por vértebra, hasta el entrecejo.</a:t>
            </a:r>
          </a:p>
        </p:txBody>
      </p:sp>
      <p:sp>
        <p:nvSpPr>
          <p:cNvPr id="17" name="Google Shape;83;p13"/>
          <p:cNvSpPr txBox="1">
            <a:spLocks noGrp="1"/>
          </p:cNvSpPr>
          <p:nvPr>
            <p:ph type="body" idx="2"/>
          </p:nvPr>
        </p:nvSpPr>
        <p:spPr>
          <a:xfrm>
            <a:off x="597588" y="2020680"/>
            <a:ext cx="3947686" cy="457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llevarlo hasta las glándulas sexuales.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814973" y="570000"/>
            <a:ext cx="1914527" cy="4333876"/>
            <a:chOff x="8458199" y="1391905"/>
            <a:chExt cx="2044700" cy="5339096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5" t="1788" r="7817" b="714"/>
            <a:stretch/>
          </p:blipFill>
          <p:spPr>
            <a:xfrm>
              <a:off x="8458199" y="1520317"/>
              <a:ext cx="2044700" cy="521068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2" t="800" r="68921" b="1701"/>
            <a:stretch/>
          </p:blipFill>
          <p:spPr>
            <a:xfrm>
              <a:off x="9129901" y="1391905"/>
              <a:ext cx="1080900" cy="525889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1391" r="85906" b="1455"/>
            <a:stretch/>
          </p:blipFill>
          <p:spPr>
            <a:xfrm>
              <a:off x="8807660" y="4110631"/>
              <a:ext cx="801128" cy="2595444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1" t="10679" r="85894" b="47606"/>
            <a:stretch/>
          </p:blipFill>
          <p:spPr>
            <a:xfrm>
              <a:off x="8902700" y="2006601"/>
              <a:ext cx="706089" cy="2209800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4660915" y="543207"/>
            <a:ext cx="2065070" cy="4600293"/>
            <a:chOff x="2183368" y="1288584"/>
            <a:chExt cx="2414032" cy="564577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33"/>
            <a:stretch/>
          </p:blipFill>
          <p:spPr>
            <a:xfrm>
              <a:off x="2183368" y="1288584"/>
              <a:ext cx="2414032" cy="5441245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9" r="13024"/>
            <a:stretch/>
          </p:blipFill>
          <p:spPr>
            <a:xfrm>
              <a:off x="2438969" y="1493110"/>
              <a:ext cx="1411431" cy="5441244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5" t="47694" r="1733" b="23576"/>
            <a:stretch/>
          </p:blipFill>
          <p:spPr>
            <a:xfrm>
              <a:off x="3041459" y="4191791"/>
              <a:ext cx="889816" cy="1563288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5" t="8839" r="1733" b="50601"/>
            <a:stretch/>
          </p:blipFill>
          <p:spPr>
            <a:xfrm>
              <a:off x="3042425" y="1984560"/>
              <a:ext cx="889816" cy="2206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1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8283" y="2253854"/>
            <a:ext cx="4161806" cy="1928748"/>
          </a:xfrm>
        </p:spPr>
        <p:txBody>
          <a:bodyPr/>
          <a:lstStyle/>
          <a:p>
            <a:pPr algn="just"/>
            <a:r>
              <a:rPr lang="es-MX" sz="1800" dirty="0">
                <a:solidFill>
                  <a:schemeClr val="tx1">
                    <a:lumMod val="75000"/>
                  </a:schemeClr>
                </a:solidFill>
              </a:rPr>
              <a:t>Pero </a:t>
            </a:r>
            <a:r>
              <a:rPr lang="es-MX" sz="1800" b="1" dirty="0">
                <a:solidFill>
                  <a:schemeClr val="tx1">
                    <a:lumMod val="75000"/>
                  </a:schemeClr>
                </a:solidFill>
              </a:rPr>
              <a:t>deberán retirarse </a:t>
            </a:r>
            <a:r>
              <a:rPr lang="es-MX" sz="1800" b="1" dirty="0">
                <a:solidFill>
                  <a:schemeClr val="bg2"/>
                </a:solidFill>
              </a:rPr>
              <a:t>SIN</a:t>
            </a:r>
            <a:r>
              <a:rPr lang="es-MX" sz="1800" b="1" dirty="0"/>
              <a:t> </a:t>
            </a:r>
            <a:r>
              <a:rPr lang="es-MX" sz="1800" b="1" dirty="0">
                <a:solidFill>
                  <a:schemeClr val="tx1">
                    <a:lumMod val="75000"/>
                  </a:schemeClr>
                </a:solidFill>
              </a:rPr>
              <a:t>eyacular </a:t>
            </a:r>
            <a:r>
              <a:rPr lang="es-MX" sz="1800" dirty="0">
                <a:solidFill>
                  <a:schemeClr val="tx1">
                    <a:lumMod val="75000"/>
                  </a:schemeClr>
                </a:solidFill>
              </a:rPr>
              <a:t>o </a:t>
            </a:r>
            <a:r>
              <a:rPr lang="es-MX" sz="1800" b="1" dirty="0">
                <a:solidFill>
                  <a:schemeClr val="bg2"/>
                </a:solidFill>
              </a:rPr>
              <a:t>DERRAMAR </a:t>
            </a:r>
            <a:r>
              <a:rPr lang="es-MX" sz="1800" dirty="0">
                <a:solidFill>
                  <a:schemeClr val="bg2"/>
                </a:solidFill>
              </a:rPr>
              <a:t> la Energía Creadora Sexual.</a:t>
            </a:r>
          </a:p>
          <a:p>
            <a:pPr algn="just"/>
            <a:r>
              <a:rPr lang="es-MX" sz="1800" dirty="0">
                <a:solidFill>
                  <a:schemeClr val="tx1">
                    <a:lumMod val="75000"/>
                  </a:schemeClr>
                </a:solidFill>
              </a:rPr>
              <a:t>Con </a:t>
            </a:r>
            <a:r>
              <a:rPr lang="es-MX" sz="1800" b="1" dirty="0">
                <a:solidFill>
                  <a:schemeClr val="tx1">
                    <a:lumMod val="75000"/>
                  </a:schemeClr>
                </a:solidFill>
              </a:rPr>
              <a:t>paciencia, prudencia y perseverancia </a:t>
            </a:r>
            <a:r>
              <a:rPr lang="es-MX" sz="1800" dirty="0">
                <a:solidFill>
                  <a:schemeClr val="tx1">
                    <a:lumMod val="75000"/>
                  </a:schemeClr>
                </a:solidFill>
              </a:rPr>
              <a:t>se irá avanzando vértebra por vértebra y cuerpo por cuerpo.</a:t>
            </a:r>
            <a:endParaRPr lang="es-CO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556753" y="1302670"/>
            <a:ext cx="4103336" cy="70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just"/>
            <a:r>
              <a:rPr lang="es-MX" sz="1800" b="1" dirty="0">
                <a:solidFill>
                  <a:schemeClr val="tx1">
                    <a:lumMod val="75000"/>
                  </a:schemeClr>
                </a:solidFill>
              </a:rPr>
              <a:t>La práctica </a:t>
            </a:r>
            <a:r>
              <a:rPr lang="es-MX" sz="1800" dirty="0">
                <a:solidFill>
                  <a:schemeClr val="tx1">
                    <a:lumMod val="75000"/>
                  </a:schemeClr>
                </a:solidFill>
              </a:rPr>
              <a:t>se prolongará durante todo el tiempo que la pareja lo desee.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814973" y="570000"/>
            <a:ext cx="1914527" cy="4333876"/>
            <a:chOff x="8458199" y="1391905"/>
            <a:chExt cx="2044700" cy="533909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5" t="1788" r="7817" b="714"/>
            <a:stretch/>
          </p:blipFill>
          <p:spPr>
            <a:xfrm>
              <a:off x="8458199" y="1520317"/>
              <a:ext cx="2044700" cy="5210684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2" t="800" r="68921" b="1701"/>
            <a:stretch/>
          </p:blipFill>
          <p:spPr>
            <a:xfrm>
              <a:off x="9129901" y="1391905"/>
              <a:ext cx="1080900" cy="525889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51391" r="85906" b="1455"/>
            <a:stretch/>
          </p:blipFill>
          <p:spPr>
            <a:xfrm>
              <a:off x="8807660" y="4110631"/>
              <a:ext cx="801128" cy="2595444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1" t="10679" r="85894" b="47606"/>
            <a:stretch/>
          </p:blipFill>
          <p:spPr>
            <a:xfrm>
              <a:off x="8902700" y="2006601"/>
              <a:ext cx="706089" cy="2209800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4660915" y="543207"/>
            <a:ext cx="2065070" cy="4600293"/>
            <a:chOff x="2183368" y="1288584"/>
            <a:chExt cx="2414032" cy="564577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33"/>
            <a:stretch/>
          </p:blipFill>
          <p:spPr>
            <a:xfrm>
              <a:off x="2183368" y="1288584"/>
              <a:ext cx="2414032" cy="544124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9" r="13024"/>
            <a:stretch/>
          </p:blipFill>
          <p:spPr>
            <a:xfrm>
              <a:off x="2438969" y="1493110"/>
              <a:ext cx="1411431" cy="544124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5" t="47694" r="1733" b="23576"/>
            <a:stretch/>
          </p:blipFill>
          <p:spPr>
            <a:xfrm>
              <a:off x="3041459" y="4191791"/>
              <a:ext cx="889816" cy="1563288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5" t="8839" r="1733" b="50601"/>
            <a:stretch/>
          </p:blipFill>
          <p:spPr>
            <a:xfrm>
              <a:off x="3042425" y="1984560"/>
              <a:ext cx="889816" cy="2206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9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776" y="570000"/>
            <a:ext cx="1818494" cy="461665"/>
          </a:xfrm>
        </p:spPr>
        <p:txBody>
          <a:bodyPr/>
          <a:lstStyle/>
          <a:p>
            <a:r>
              <a:rPr lang="es-CO" b="1" dirty="0" smtClean="0">
                <a:latin typeface="Dosis" panose="020B0604020202020204" charset="0"/>
              </a:rPr>
              <a:t>IMPORTANTE</a:t>
            </a:r>
            <a:endParaRPr lang="es-CO" b="1" dirty="0">
              <a:latin typeface="Dosis" panose="020B060402020202020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2537" y="1140000"/>
            <a:ext cx="4578750" cy="3145374"/>
          </a:xfrm>
        </p:spPr>
        <p:txBody>
          <a:bodyPr/>
          <a:lstStyle/>
          <a:p>
            <a:pPr algn="just"/>
            <a:r>
              <a:rPr lang="es-ES" sz="1800" dirty="0">
                <a:solidFill>
                  <a:schemeClr val="tx1">
                    <a:lumMod val="75000"/>
                  </a:schemeClr>
                </a:solidFill>
              </a:rPr>
              <a:t>Practicar </a:t>
            </a:r>
            <a:r>
              <a:rPr lang="es-ES" sz="1800" b="1" dirty="0">
                <a:solidFill>
                  <a:schemeClr val="tx1">
                    <a:lumMod val="75000"/>
                  </a:schemeClr>
                </a:solidFill>
              </a:rPr>
              <a:t>una sola vez en la noche. </a:t>
            </a:r>
            <a:r>
              <a:rPr lang="es-ES" sz="1800" dirty="0">
                <a:solidFill>
                  <a:schemeClr val="tx1">
                    <a:lumMod val="75000"/>
                  </a:schemeClr>
                </a:solidFill>
              </a:rPr>
              <a:t>Las glándulas trabajan alternadamente </a:t>
            </a:r>
            <a:r>
              <a:rPr lang="es-ES" sz="1800" b="1" dirty="0">
                <a:solidFill>
                  <a:schemeClr val="tx1">
                    <a:lumMod val="75000"/>
                  </a:schemeClr>
                </a:solidFill>
              </a:rPr>
              <a:t>(una por noche)</a:t>
            </a:r>
            <a:endParaRPr lang="es-ES" sz="1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es-ES" sz="1800" b="1" dirty="0">
                <a:solidFill>
                  <a:schemeClr val="tx1">
                    <a:lumMod val="75000"/>
                  </a:schemeClr>
                </a:solidFill>
              </a:rPr>
              <a:t>Concentrarse </a:t>
            </a:r>
            <a:r>
              <a:rPr lang="es-ES" sz="1800" dirty="0">
                <a:solidFill>
                  <a:schemeClr val="tx1">
                    <a:lumMod val="75000"/>
                  </a:schemeClr>
                </a:solidFill>
              </a:rPr>
              <a:t>cada uno en sus genitales pues cada uno trabaja con su propia energía.</a:t>
            </a:r>
          </a:p>
          <a:p>
            <a:pPr algn="just"/>
            <a:r>
              <a:rPr lang="es-ES" sz="1800" b="1" dirty="0">
                <a:solidFill>
                  <a:schemeClr val="tx1">
                    <a:lumMod val="75000"/>
                  </a:schemeClr>
                </a:solidFill>
              </a:rPr>
              <a:t>No usar </a:t>
            </a:r>
            <a:r>
              <a:rPr lang="es-ES" sz="1800" dirty="0">
                <a:solidFill>
                  <a:schemeClr val="tx1">
                    <a:lumMod val="75000"/>
                  </a:schemeClr>
                </a:solidFill>
              </a:rPr>
              <a:t>anticonceptivos.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</a:schemeClr>
                </a:solidFill>
              </a:rPr>
              <a:t>Se debe tener los órganos y columna </a:t>
            </a:r>
            <a:r>
              <a:rPr lang="es-ES" sz="1800" b="1" dirty="0">
                <a:solidFill>
                  <a:schemeClr val="tx1">
                    <a:lumMod val="75000"/>
                  </a:schemeClr>
                </a:solidFill>
              </a:rPr>
              <a:t>en buen estado. 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</a:schemeClr>
                </a:solidFill>
              </a:rPr>
              <a:t>Hacer </a:t>
            </a:r>
            <a:r>
              <a:rPr lang="es-ES" sz="1800" b="1" dirty="0">
                <a:solidFill>
                  <a:schemeClr val="tx1">
                    <a:lumMod val="75000"/>
                  </a:schemeClr>
                </a:solidFill>
              </a:rPr>
              <a:t>movimientos suaves </a:t>
            </a:r>
            <a:r>
              <a:rPr lang="es-ES" sz="1800" dirty="0">
                <a:solidFill>
                  <a:schemeClr val="tx1">
                    <a:lumMod val="75000"/>
                  </a:schemeClr>
                </a:solidFill>
              </a:rPr>
              <a:t>para no derramar la energía, es decir para que no ocurra una caída sexual.</a:t>
            </a:r>
          </a:p>
          <a:p>
            <a:pPr algn="just"/>
            <a:endParaRPr lang="es-E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7" y="0"/>
            <a:ext cx="392341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5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7126" y="1180652"/>
            <a:ext cx="4531125" cy="3580769"/>
          </a:xfrm>
        </p:spPr>
        <p:txBody>
          <a:bodyPr/>
          <a:lstStyle/>
          <a:p>
            <a:pPr algn="just"/>
            <a:r>
              <a:rPr lang="es-ES" sz="1800" dirty="0"/>
              <a:t>Luego de la práctica, esperar un mínimo de </a:t>
            </a:r>
            <a:r>
              <a:rPr lang="es-ES" sz="1800" b="1" dirty="0"/>
              <a:t>dos horas </a:t>
            </a:r>
            <a:r>
              <a:rPr lang="es-ES" sz="1800" dirty="0"/>
              <a:t>para bañarse.</a:t>
            </a:r>
          </a:p>
          <a:p>
            <a:pPr algn="just"/>
            <a:r>
              <a:rPr lang="es-ES" sz="1800" dirty="0"/>
              <a:t>No se debe practicar durante el </a:t>
            </a:r>
            <a:r>
              <a:rPr lang="es-ES" sz="1800" b="1" dirty="0"/>
              <a:t>periodo menstrual</a:t>
            </a:r>
            <a:r>
              <a:rPr lang="es-ES" sz="1800" dirty="0"/>
              <a:t>. Se deben respetar </a:t>
            </a:r>
            <a:r>
              <a:rPr lang="es-ES" sz="1800" b="1" dirty="0">
                <a:solidFill>
                  <a:srgbClr val="415665"/>
                </a:solidFill>
              </a:rPr>
              <a:t>7 días.</a:t>
            </a:r>
          </a:p>
          <a:p>
            <a:pPr algn="just"/>
            <a:r>
              <a:rPr lang="es-ES" sz="1800" dirty="0"/>
              <a:t>No se debe practicar en </a:t>
            </a:r>
            <a:r>
              <a:rPr lang="es-ES" sz="1800" b="1" dirty="0">
                <a:solidFill>
                  <a:srgbClr val="415665"/>
                </a:solidFill>
              </a:rPr>
              <a:t>estado de embarazo </a:t>
            </a:r>
            <a:r>
              <a:rPr lang="es-ES" sz="1800" dirty="0">
                <a:solidFill>
                  <a:schemeClr val="accent6">
                    <a:lumMod val="50000"/>
                  </a:schemeClr>
                </a:solidFill>
              </a:rPr>
              <a:t>ni en el </a:t>
            </a:r>
            <a:r>
              <a:rPr lang="es-ES" sz="1800" b="1" dirty="0"/>
              <a:t>periodo de lactancia</a:t>
            </a:r>
            <a:r>
              <a:rPr lang="es-ES" sz="1800" dirty="0"/>
              <a:t>. Se recomiendan </a:t>
            </a:r>
            <a:r>
              <a:rPr lang="es-ES" sz="1800" b="1" dirty="0">
                <a:solidFill>
                  <a:schemeClr val="tx1"/>
                </a:solidFill>
              </a:rPr>
              <a:t>6 meses </a:t>
            </a:r>
            <a:r>
              <a:rPr lang="es-ES" sz="1800" dirty="0"/>
              <a:t>de lactancia materna.</a:t>
            </a:r>
          </a:p>
          <a:p>
            <a:pPr algn="just"/>
            <a:r>
              <a:rPr lang="es-CO" sz="1800" dirty="0"/>
              <a:t>Sea paciente y constante para  ir controlando y eliminando ese YO de la Fornicación. </a:t>
            </a:r>
            <a:r>
              <a:rPr lang="es-CO" sz="1800" b="1" dirty="0"/>
              <a:t>Mucha AUTO OBSERVACIÓN durante el día.</a:t>
            </a:r>
          </a:p>
          <a:p>
            <a:pPr algn="just"/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69525" y="718987"/>
            <a:ext cx="3552600" cy="461665"/>
          </a:xfrm>
        </p:spPr>
        <p:txBody>
          <a:bodyPr/>
          <a:lstStyle/>
          <a:p>
            <a:r>
              <a:rPr lang="es-CO" sz="2100" dirty="0" smtClean="0">
                <a:latin typeface="Source Sans Pro" panose="020B0503030403020204" pitchFamily="34" charset="0"/>
              </a:rPr>
              <a:t>Importante</a:t>
            </a:r>
            <a:endParaRPr lang="es-CO" sz="2100" dirty="0">
              <a:latin typeface="Source Sans Pro" panose="020B05030304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1" y="0"/>
            <a:ext cx="39433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nosticmuse.com/wp-content/uploads/creation-of-the-so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0"/>
            <a:ext cx="9144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92234" y="4511999"/>
            <a:ext cx="8359456" cy="631501"/>
          </a:xfrm>
          <a:prstGeom prst="rect">
            <a:avLst/>
          </a:prstGeom>
          <a:gradFill flip="none" rotWithShape="1">
            <a:gsLst>
              <a:gs pos="0">
                <a:srgbClr val="1C1A6A">
                  <a:shade val="30000"/>
                  <a:satMod val="115000"/>
                </a:srgbClr>
              </a:gs>
              <a:gs pos="50000">
                <a:srgbClr val="1C1A6A">
                  <a:shade val="67500"/>
                  <a:satMod val="115000"/>
                </a:srgbClr>
              </a:gs>
              <a:gs pos="100000">
                <a:srgbClr val="1C1A6A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sz="1800" b="1" i="0" dirty="0">
                <a:solidFill>
                  <a:schemeClr val="bg1"/>
                </a:solidFill>
              </a:rPr>
              <a:t>O</a:t>
            </a:r>
            <a:r>
              <a:rPr lang="es-MX" sz="1800" b="1" i="0" dirty="0" smtClean="0">
                <a:solidFill>
                  <a:schemeClr val="bg1"/>
                </a:solidFill>
              </a:rPr>
              <a:t>bjetivo: </a:t>
            </a:r>
            <a:r>
              <a:rPr lang="es-MX" sz="1800" i="0" dirty="0" smtClean="0">
                <a:solidFill>
                  <a:schemeClr val="bg1"/>
                </a:solidFill>
              </a:rPr>
              <a:t> Conocer cada </a:t>
            </a:r>
            <a:r>
              <a:rPr lang="es-MX" sz="1800" i="0" dirty="0">
                <a:solidFill>
                  <a:schemeClr val="bg1"/>
                </a:solidFill>
              </a:rPr>
              <a:t>uno de los </a:t>
            </a:r>
            <a:r>
              <a:rPr lang="es-MX" sz="1800" b="1" i="0" dirty="0">
                <a:solidFill>
                  <a:schemeClr val="bg1"/>
                </a:solidFill>
              </a:rPr>
              <a:t>Siete Cuerpos, </a:t>
            </a:r>
            <a:r>
              <a:rPr lang="es-MX" sz="1800" i="0" dirty="0">
                <a:solidFill>
                  <a:schemeClr val="bg1"/>
                </a:solidFill>
              </a:rPr>
              <a:t>sus funciones, </a:t>
            </a:r>
            <a:r>
              <a:rPr lang="es-MX" sz="1800" i="0" dirty="0" smtClean="0">
                <a:solidFill>
                  <a:schemeClr val="bg1"/>
                </a:solidFill>
              </a:rPr>
              <a:t>desenvolvimiento, naturaleza, leyes que maneja  </a:t>
            </a:r>
            <a:r>
              <a:rPr lang="es-MX" sz="1800" i="0" dirty="0">
                <a:solidFill>
                  <a:schemeClr val="bg1"/>
                </a:solidFill>
              </a:rPr>
              <a:t>y cómo podemos </a:t>
            </a:r>
            <a:r>
              <a:rPr lang="es-MX" sz="1800" b="1" i="0" dirty="0">
                <a:solidFill>
                  <a:schemeClr val="bg1"/>
                </a:solidFill>
              </a:rPr>
              <a:t>crearlos</a:t>
            </a:r>
            <a:r>
              <a:rPr lang="es-MX" sz="1800" i="0" dirty="0">
                <a:solidFill>
                  <a:schemeClr val="bg1"/>
                </a:solidFill>
              </a:rPr>
              <a:t> a través del </a:t>
            </a:r>
            <a:r>
              <a:rPr lang="es-MX" sz="1800" b="1" i="0" dirty="0" smtClean="0">
                <a:solidFill>
                  <a:schemeClr val="bg1"/>
                </a:solidFill>
              </a:rPr>
              <a:t>Supra-sexo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7223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30320" y="1998981"/>
            <a:ext cx="1590809" cy="1565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000" b="1" dirty="0"/>
              <a:t>“Una obra de amor se alimenta con amor ”. </a:t>
            </a:r>
            <a:endParaRPr sz="2000" b="1" dirty="0"/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2157549" y="4097398"/>
            <a:ext cx="5348749" cy="9402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867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7" y="632287"/>
            <a:ext cx="2519126" cy="251430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5" y="3241370"/>
            <a:ext cx="726356" cy="69747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11123" y="80013"/>
            <a:ext cx="3552600" cy="527352"/>
          </a:xfrm>
        </p:spPr>
        <p:txBody>
          <a:bodyPr/>
          <a:lstStyle/>
          <a:p>
            <a:r>
              <a:rPr lang="es-CO" sz="3200" dirty="0"/>
              <a:t>CONTÁCTANOS</a:t>
            </a:r>
          </a:p>
        </p:txBody>
      </p:sp>
      <p:sp>
        <p:nvSpPr>
          <p:cNvPr id="17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O" dirty="0"/>
              <a:t>15</a:t>
            </a:r>
            <a:endParaRPr dirty="0"/>
          </a:p>
        </p:txBody>
      </p:sp>
      <p:sp>
        <p:nvSpPr>
          <p:cNvPr id="4" name="AutoShape 6" descr="https://clipart-library.com/images_k/whatsapp-transparent/whatsapp-transparent-9.jpg"/>
          <p:cNvSpPr>
            <a:spLocks noChangeAspect="1" noChangeArrowheads="1"/>
          </p:cNvSpPr>
          <p:nvPr/>
        </p:nvSpPr>
        <p:spPr bwMode="auto">
          <a:xfrm>
            <a:off x="230981" y="595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O" sz="1050"/>
          </a:p>
        </p:txBody>
      </p:sp>
      <p:sp>
        <p:nvSpPr>
          <p:cNvPr id="21" name="Rectángulo 20"/>
          <p:cNvSpPr/>
          <p:nvPr/>
        </p:nvSpPr>
        <p:spPr>
          <a:xfrm>
            <a:off x="6478816" y="3157656"/>
            <a:ext cx="2773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+57 3114902158</a:t>
            </a:r>
            <a:endParaRPr lang="es-CO" sz="20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573991" y="3462363"/>
            <a:ext cx="2582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+57 3138746605</a:t>
            </a:r>
            <a:endParaRPr lang="es-CO" sz="20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 descr="https://2.bp.blogspot.com/-QfS1hyElLFk/XDdD551JV7I/AAAAAAAAGu0/ZwfoMBwMoiUAzSCHhP4QvHn_KyjaeecWQCK4BGAYYCw/s1600/logo%2Bwhatsap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52" y="3194573"/>
            <a:ext cx="592677" cy="5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2312558" y="4760640"/>
            <a:ext cx="5275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tx1">
                    <a:lumMod val="50000"/>
                  </a:schemeClr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www.conocimientodesimismo.co</a:t>
            </a:r>
            <a:endParaRPr lang="es-CO" sz="1800" b="1" dirty="0">
              <a:solidFill>
                <a:schemeClr val="tx1">
                  <a:lumMod val="50000"/>
                </a:schemeClr>
              </a:solidFill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9" y="647272"/>
            <a:ext cx="2634550" cy="2484341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533664" y="3180192"/>
            <a:ext cx="184693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 CONOCIMIENTO</a:t>
            </a:r>
          </a:p>
          <a:p>
            <a:pPr algn="ctr"/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SI MISMO </a:t>
            </a:r>
            <a:endParaRPr lang="es-CO" sz="1867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90" y="641211"/>
            <a:ext cx="2622066" cy="2503200"/>
          </a:xfrm>
          <a:prstGeom prst="rect">
            <a:avLst/>
          </a:prstGeom>
        </p:spPr>
      </p:pic>
      <p:pic>
        <p:nvPicPr>
          <p:cNvPr id="29" name="Imagen 28" descr="Resultado de imagen para LOGO FACEBOOK 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01" y="2494571"/>
            <a:ext cx="597488" cy="58389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ángulo 31"/>
          <p:cNvSpPr/>
          <p:nvPr/>
        </p:nvSpPr>
        <p:spPr>
          <a:xfrm>
            <a:off x="4249137" y="3151371"/>
            <a:ext cx="184693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 CONOCIMIENTO</a:t>
            </a:r>
          </a:p>
          <a:p>
            <a:pPr algn="ctr"/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SI MISMO </a:t>
            </a:r>
          </a:p>
          <a:p>
            <a:pPr algn="ctr"/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</a:t>
            </a:r>
            <a:endParaRPr lang="es-CO" sz="1867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13" descr="Logo Youtube PNG transparente - Stick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6" y="2608349"/>
            <a:ext cx="1344746" cy="8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9" descr="Conocimiento de Si Mismo Sabes quien eres? Para que es la existencia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83" y="4152934"/>
            <a:ext cx="636608" cy="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7" descr="Archivo:Google Play Arrow logo.svg - Wikipedia, la enciclopedia lib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59" y="4149284"/>
            <a:ext cx="629119" cy="6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ángulo 42"/>
          <p:cNvSpPr/>
          <p:nvPr/>
        </p:nvSpPr>
        <p:spPr>
          <a:xfrm>
            <a:off x="3570302" y="4214430"/>
            <a:ext cx="1846931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</a:p>
          <a:p>
            <a:pPr algn="ctr"/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SI MISMO </a:t>
            </a:r>
            <a:endParaRPr lang="es-CO" sz="1867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Imagen 43" descr="Resultado de imagen para logo instagram 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25" y="4143854"/>
            <a:ext cx="764106" cy="66436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ángulo 44"/>
          <p:cNvSpPr/>
          <p:nvPr/>
        </p:nvSpPr>
        <p:spPr>
          <a:xfrm>
            <a:off x="5807627" y="4187862"/>
            <a:ext cx="1737201" cy="70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67" b="1" dirty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CONFERENCIASCDSM</a:t>
            </a:r>
            <a:endParaRPr lang="es-CO" sz="1867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07" y="3194255"/>
            <a:ext cx="726356" cy="6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4000" b="1" i="0" dirty="0"/>
              <a:t>PRÓXIMA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4000" b="1" i="0" dirty="0"/>
              <a:t>CONFERENCIA</a:t>
            </a:r>
            <a:r>
              <a:rPr lang="en" sz="4000" b="1" i="0" dirty="0"/>
              <a:t>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 b="1" i="0" dirty="0"/>
              <a:t>Conferencia 11 / Fase A</a:t>
            </a:r>
            <a:endParaRPr sz="2600" b="1" i="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" name="Google Shape;99;p15"/>
          <p:cNvSpPr txBox="1">
            <a:spLocks/>
          </p:cNvSpPr>
          <p:nvPr/>
        </p:nvSpPr>
        <p:spPr>
          <a:xfrm>
            <a:off x="612988" y="3769800"/>
            <a:ext cx="7917873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/>
            <a:r>
              <a:rPr lang="es-MX" sz="2000" b="1" dirty="0">
                <a:solidFill>
                  <a:schemeClr val="tx1">
                    <a:lumMod val="75000"/>
                  </a:schemeClr>
                </a:solidFill>
              </a:rPr>
              <a:t>¿Cómo se fabrica el Alma y el Espíritu?</a:t>
            </a:r>
          </a:p>
        </p:txBody>
      </p:sp>
    </p:spTree>
    <p:extLst>
      <p:ext uri="{BB962C8B-B14F-4D97-AF65-F5344CB8AC3E}">
        <p14:creationId xmlns:p14="http://schemas.microsoft.com/office/powerpoint/2010/main" val="41710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711774" y="146923"/>
            <a:ext cx="3268567" cy="5258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Source Sans Pro" panose="020B0503030403020204" pitchFamily="34" charset="0"/>
              </a:rPr>
              <a:t>Los Siete </a:t>
            </a:r>
            <a:r>
              <a:rPr lang="en" sz="3200" dirty="0" smtClean="0">
                <a:latin typeface="Source Sans Pro" panose="020B0503030403020204" pitchFamily="34" charset="0"/>
              </a:rPr>
              <a:t>Cuerpos</a:t>
            </a:r>
            <a:endParaRPr sz="3200" dirty="0">
              <a:latin typeface="Source Sans Pro" panose="020B0503030403020204" pitchFamily="34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82;p13"/>
          <p:cNvSpPr txBox="1">
            <a:spLocks noGrp="1"/>
          </p:cNvSpPr>
          <p:nvPr>
            <p:ph type="body" idx="2"/>
          </p:nvPr>
        </p:nvSpPr>
        <p:spPr>
          <a:xfrm>
            <a:off x="747347" y="880728"/>
            <a:ext cx="862445" cy="5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Cuerpo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Físico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5" y="1664606"/>
            <a:ext cx="1216672" cy="2681349"/>
          </a:xfrm>
          <a:prstGeom prst="rect">
            <a:avLst/>
          </a:prstGeom>
        </p:spPr>
      </p:pic>
      <p:sp>
        <p:nvSpPr>
          <p:cNvPr id="17" name="Google Shape;82;p13"/>
          <p:cNvSpPr txBox="1">
            <a:spLocks noGrp="1"/>
          </p:cNvSpPr>
          <p:nvPr>
            <p:ph type="body" idx="2"/>
          </p:nvPr>
        </p:nvSpPr>
        <p:spPr>
          <a:xfrm>
            <a:off x="1986316" y="915080"/>
            <a:ext cx="862445" cy="5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Cuerpo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Vital</a:t>
            </a: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3192403" y="917984"/>
            <a:ext cx="862445" cy="5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Cuerpo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Astral</a:t>
            </a:r>
          </a:p>
        </p:txBody>
      </p:sp>
      <p:sp>
        <p:nvSpPr>
          <p:cNvPr id="19" name="Google Shape;82;p13"/>
          <p:cNvSpPr txBox="1">
            <a:spLocks noGrp="1"/>
          </p:cNvSpPr>
          <p:nvPr>
            <p:ph type="body" idx="2"/>
          </p:nvPr>
        </p:nvSpPr>
        <p:spPr>
          <a:xfrm>
            <a:off x="4398490" y="925607"/>
            <a:ext cx="862445" cy="5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Cuerpo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Mental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5549100" y="926379"/>
            <a:ext cx="862445" cy="5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Cuerpo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Causal</a:t>
            </a:r>
          </a:p>
        </p:txBody>
      </p:sp>
      <p:sp>
        <p:nvSpPr>
          <p:cNvPr id="21" name="Google Shape;82;p13"/>
          <p:cNvSpPr txBox="1">
            <a:spLocks noGrp="1"/>
          </p:cNvSpPr>
          <p:nvPr>
            <p:ph type="body" idx="2"/>
          </p:nvPr>
        </p:nvSpPr>
        <p:spPr>
          <a:xfrm>
            <a:off x="6699710" y="874488"/>
            <a:ext cx="931520" cy="5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Cuerpo   </a:t>
            </a:r>
            <a:r>
              <a:rPr lang="es-MX" sz="1400" b="1" dirty="0" err="1">
                <a:solidFill>
                  <a:schemeClr val="tx1">
                    <a:lumMod val="75000"/>
                  </a:schemeClr>
                </a:solidFill>
              </a:rPr>
              <a:t>Búdhico</a:t>
            </a:r>
            <a:endParaRPr lang="es-MX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Google Shape;82;p13"/>
          <p:cNvSpPr txBox="1">
            <a:spLocks noGrp="1"/>
          </p:cNvSpPr>
          <p:nvPr>
            <p:ph type="body" idx="2"/>
          </p:nvPr>
        </p:nvSpPr>
        <p:spPr>
          <a:xfrm>
            <a:off x="7905797" y="874488"/>
            <a:ext cx="931520" cy="504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Cuerpo  </a:t>
            </a:r>
            <a:r>
              <a:rPr lang="es-MX" sz="1400" b="1" dirty="0" err="1">
                <a:solidFill>
                  <a:schemeClr val="tx1">
                    <a:lumMod val="75000"/>
                  </a:schemeClr>
                </a:solidFill>
              </a:rPr>
              <a:t>Átmico</a:t>
            </a:r>
            <a:endParaRPr lang="es-MX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1003316" y="4555261"/>
            <a:ext cx="446728" cy="44156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2226151" y="4504323"/>
            <a:ext cx="446728" cy="44156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3472663" y="4504322"/>
            <a:ext cx="446728" cy="44156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4640412" y="4528310"/>
            <a:ext cx="446728" cy="44156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5830822" y="4504322"/>
            <a:ext cx="446728" cy="4415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51" y="4426432"/>
            <a:ext cx="534893" cy="54344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45" y="4424087"/>
            <a:ext cx="534893" cy="54344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58" y="1678491"/>
            <a:ext cx="1216672" cy="268134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30" y="1664605"/>
            <a:ext cx="1216672" cy="268134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73" y="1650719"/>
            <a:ext cx="1216672" cy="268134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48" y="1635898"/>
            <a:ext cx="1216672" cy="268134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94" y="1621077"/>
            <a:ext cx="1216672" cy="268134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91" y="1621076"/>
            <a:ext cx="1216672" cy="2681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4" name="Google Shape;90;p14"/>
          <p:cNvSpPr txBox="1">
            <a:spLocks/>
          </p:cNvSpPr>
          <p:nvPr/>
        </p:nvSpPr>
        <p:spPr>
          <a:xfrm>
            <a:off x="3455844" y="322431"/>
            <a:ext cx="2847110" cy="66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100" b="1" dirty="0">
                <a:solidFill>
                  <a:srgbClr val="0DB7C4"/>
                </a:solidFill>
              </a:rPr>
              <a:t>CUERPO </a:t>
            </a:r>
            <a:r>
              <a:rPr lang="es-MX" sz="3100" b="1" dirty="0">
                <a:solidFill>
                  <a:schemeClr val="tx1">
                    <a:lumMod val="75000"/>
                  </a:schemeClr>
                </a:solidFill>
              </a:rPr>
              <a:t>FÍSICO</a:t>
            </a:r>
            <a:endParaRPr lang="en-US" sz="3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21" y="1362189"/>
            <a:ext cx="1523599" cy="31327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5705139" y="4647441"/>
            <a:ext cx="446728" cy="441563"/>
          </a:xfrm>
          <a:prstGeom prst="rect">
            <a:avLst/>
          </a:prstGeom>
        </p:spPr>
      </p:pic>
      <p:sp>
        <p:nvSpPr>
          <p:cNvPr id="11" name="Google Shape;82;p13"/>
          <p:cNvSpPr txBox="1">
            <a:spLocks noGrp="1"/>
          </p:cNvSpPr>
          <p:nvPr>
            <p:ph type="body" idx="2"/>
          </p:nvPr>
        </p:nvSpPr>
        <p:spPr>
          <a:xfrm>
            <a:off x="523221" y="1231310"/>
            <a:ext cx="1490744" cy="49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MX" sz="2200" b="1" dirty="0">
                <a:solidFill>
                  <a:schemeClr val="tx1">
                    <a:lumMod val="75000"/>
                  </a:schemeClr>
                </a:solidFill>
              </a:rPr>
              <a:t>48 LEYES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523221" y="1749437"/>
            <a:ext cx="3289827" cy="1045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Tiene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 naturaleza celular.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Está relacionado con el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Elemento Tierra.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Gnomos y Pigmeos.</a:t>
            </a: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4026811" y="3121966"/>
            <a:ext cx="799360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DO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4634796" y="4084669"/>
            <a:ext cx="843937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3D</a:t>
            </a:r>
          </a:p>
        </p:txBody>
      </p:sp>
      <p:sp>
        <p:nvSpPr>
          <p:cNvPr id="6" name="Elipse 5"/>
          <p:cNvSpPr/>
          <p:nvPr/>
        </p:nvSpPr>
        <p:spPr>
          <a:xfrm>
            <a:off x="5795295" y="3009978"/>
            <a:ext cx="108049" cy="1080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82;p13"/>
          <p:cNvSpPr txBox="1">
            <a:spLocks noGrp="1"/>
          </p:cNvSpPr>
          <p:nvPr>
            <p:ph type="body" idx="2"/>
          </p:nvPr>
        </p:nvSpPr>
        <p:spPr>
          <a:xfrm>
            <a:off x="523221" y="2921434"/>
            <a:ext cx="3410591" cy="738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3"/>
            </a:pPr>
            <a:r>
              <a:rPr lang="es-MX" sz="1600" dirty="0" smtClean="0">
                <a:solidFill>
                  <a:schemeClr val="tx1">
                    <a:lumMod val="75000"/>
                  </a:schemeClr>
                </a:solidFill>
              </a:rPr>
              <a:t>Relacionado con el Centro Sexual.</a:t>
            </a:r>
          </a:p>
          <a:p>
            <a:pPr lvl="1" algn="just"/>
            <a:r>
              <a:rPr lang="es-MX" sz="1600" dirty="0" smtClean="0">
                <a:solidFill>
                  <a:schemeClr val="tx1">
                    <a:lumMod val="75000"/>
                  </a:schemeClr>
                </a:solidFill>
              </a:rPr>
              <a:t>Maneja la </a:t>
            </a:r>
            <a:r>
              <a:rPr lang="es-MX" sz="1600" b="1" dirty="0" smtClean="0">
                <a:solidFill>
                  <a:schemeClr val="tx1">
                    <a:lumMod val="75000"/>
                  </a:schemeClr>
                </a:solidFill>
              </a:rPr>
              <a:t>Energía Creadora Sexual.</a:t>
            </a:r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Google Shape;82;p13"/>
          <p:cNvSpPr txBox="1">
            <a:spLocks noGrp="1"/>
          </p:cNvSpPr>
          <p:nvPr>
            <p:ph type="body" idx="2"/>
          </p:nvPr>
        </p:nvSpPr>
        <p:spPr>
          <a:xfrm>
            <a:off x="628956" y="3992468"/>
            <a:ext cx="3250199" cy="859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Trabaja con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Hidrógeno 48.</a:t>
            </a:r>
          </a:p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Debemos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regenerarlo,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 ya lo poseemos.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823169" y="2035699"/>
            <a:ext cx="0" cy="2509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im0-tub-com.yandex.net/i?id=d1941166da6450d8982cab4458105f31&amp;n=13&amp;exp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28980"/>
          <a:stretch/>
        </p:blipFill>
        <p:spPr bwMode="auto">
          <a:xfrm>
            <a:off x="6886604" y="0"/>
            <a:ext cx="22573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" name="Google Shape;90;p14"/>
          <p:cNvSpPr txBox="1">
            <a:spLocks/>
          </p:cNvSpPr>
          <p:nvPr/>
        </p:nvSpPr>
        <p:spPr>
          <a:xfrm>
            <a:off x="2020088" y="216820"/>
            <a:ext cx="4358986" cy="66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100" b="1" dirty="0">
                <a:solidFill>
                  <a:srgbClr val="0DB7C4"/>
                </a:solidFill>
              </a:rPr>
              <a:t>CUERPO </a:t>
            </a:r>
            <a:r>
              <a:rPr lang="es-MX" sz="3100" b="1" dirty="0">
                <a:solidFill>
                  <a:schemeClr val="tx1">
                    <a:lumMod val="75000"/>
                  </a:schemeClr>
                </a:solidFill>
              </a:rPr>
              <a:t>VITAL O ETÉRICO</a:t>
            </a:r>
            <a:endParaRPr lang="en-US" sz="3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5506684" y="4659655"/>
            <a:ext cx="446728" cy="441563"/>
          </a:xfrm>
          <a:prstGeom prst="rect">
            <a:avLst/>
          </a:prstGeom>
        </p:spPr>
      </p:pic>
      <p:sp>
        <p:nvSpPr>
          <p:cNvPr id="11" name="Google Shape;82;p13"/>
          <p:cNvSpPr txBox="1">
            <a:spLocks noGrp="1"/>
          </p:cNvSpPr>
          <p:nvPr>
            <p:ph type="body" idx="2"/>
          </p:nvPr>
        </p:nvSpPr>
        <p:spPr>
          <a:xfrm>
            <a:off x="499916" y="1280467"/>
            <a:ext cx="1490744" cy="49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MX" sz="2200" b="1" dirty="0">
                <a:solidFill>
                  <a:schemeClr val="tx1">
                    <a:lumMod val="75000"/>
                  </a:schemeClr>
                </a:solidFill>
              </a:rPr>
              <a:t>48 LEYES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499917" y="1759732"/>
            <a:ext cx="3688036" cy="2249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Tiene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 naturaleza </a:t>
            </a:r>
            <a:r>
              <a:rPr lang="es-MX" sz="1600" b="1" dirty="0" err="1">
                <a:solidFill>
                  <a:schemeClr val="tx1">
                    <a:lumMod val="75000"/>
                  </a:schemeClr>
                </a:solidFill>
              </a:rPr>
              <a:t>etérica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 smtClean="0">
                <a:solidFill>
                  <a:schemeClr val="tx1">
                    <a:lumMod val="75000"/>
                  </a:schemeClr>
                </a:solidFill>
              </a:rPr>
              <a:t>Está 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relacionado con el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Elemento Agua.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Ondinas y Nereidas del Agua.</a:t>
            </a:r>
          </a:p>
          <a:p>
            <a:pPr marL="444500" indent="-342900" algn="just">
              <a:buFont typeface="+mj-lt"/>
              <a:buAutoNum type="arabicPeriod" startAt="3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Relacionado con el Centro Instintivo.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Produce la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Energía Vital.</a:t>
            </a:r>
          </a:p>
          <a:p>
            <a:pPr marL="444500" indent="-342900" algn="just">
              <a:buFont typeface="+mj-lt"/>
              <a:buAutoNum type="arabicPeriod" startAt="4"/>
            </a:pPr>
            <a:r>
              <a:rPr lang="es-MX" sz="1600" dirty="0" smtClean="0">
                <a:solidFill>
                  <a:schemeClr val="tx1">
                    <a:lumMod val="75000"/>
                  </a:schemeClr>
                </a:solidFill>
              </a:rPr>
              <a:t>Trabaja 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con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Hidrógeno 48.</a:t>
            </a:r>
          </a:p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Debemos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regenerarlo,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 ya lo poseemos.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lvl="1" algn="just"/>
            <a:endParaRPr lang="es-MX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3986886" y="3012477"/>
            <a:ext cx="799360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RE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4521091" y="4002945"/>
            <a:ext cx="843937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4D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4722157" y="1926210"/>
            <a:ext cx="0" cy="2509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5621999" y="3046225"/>
            <a:ext cx="108049" cy="1080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24" y="1446079"/>
            <a:ext cx="1523599" cy="31327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0" r="24053"/>
          <a:stretch/>
        </p:blipFill>
        <p:spPr>
          <a:xfrm>
            <a:off x="6583801" y="0"/>
            <a:ext cx="25601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" name="Google Shape;90;p14"/>
          <p:cNvSpPr txBox="1">
            <a:spLocks/>
          </p:cNvSpPr>
          <p:nvPr/>
        </p:nvSpPr>
        <p:spPr>
          <a:xfrm>
            <a:off x="2952798" y="229641"/>
            <a:ext cx="3683577" cy="72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100" b="1" dirty="0">
                <a:solidFill>
                  <a:srgbClr val="0DB7C4"/>
                </a:solidFill>
              </a:rPr>
              <a:t>CUERPO </a:t>
            </a:r>
            <a:r>
              <a:rPr lang="es-MX" sz="3100" b="1" dirty="0">
                <a:solidFill>
                  <a:schemeClr val="tx1">
                    <a:lumMod val="75000"/>
                  </a:schemeClr>
                </a:solidFill>
              </a:rPr>
              <a:t>ASTRAL</a:t>
            </a:r>
            <a:endParaRPr lang="en-US" sz="3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5449846" y="4489664"/>
            <a:ext cx="446728" cy="441563"/>
          </a:xfrm>
          <a:prstGeom prst="rect">
            <a:avLst/>
          </a:prstGeom>
        </p:spPr>
      </p:pic>
      <p:sp>
        <p:nvSpPr>
          <p:cNvPr id="11" name="Google Shape;82;p13"/>
          <p:cNvSpPr txBox="1">
            <a:spLocks noGrp="1"/>
          </p:cNvSpPr>
          <p:nvPr>
            <p:ph type="body" idx="2"/>
          </p:nvPr>
        </p:nvSpPr>
        <p:spPr>
          <a:xfrm>
            <a:off x="473140" y="1404458"/>
            <a:ext cx="1490744" cy="49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MX" sz="2200" b="1" dirty="0">
                <a:solidFill>
                  <a:schemeClr val="tx1">
                    <a:lumMod val="75000"/>
                  </a:schemeClr>
                </a:solidFill>
              </a:rPr>
              <a:t>24 LEYES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473140" y="1922585"/>
            <a:ext cx="3670819" cy="1045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Tiene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 naturaleza molecular.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Está relacionado con el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Elemento </a:t>
            </a:r>
            <a:r>
              <a:rPr lang="es-MX" sz="1600" b="1" dirty="0" smtClean="0">
                <a:solidFill>
                  <a:schemeClr val="tx1">
                    <a:lumMod val="75000"/>
                  </a:schemeClr>
                </a:solidFill>
              </a:rPr>
              <a:t>Fuego, </a:t>
            </a:r>
            <a:r>
              <a:rPr lang="es-MX" sz="1600" dirty="0" smtClean="0">
                <a:solidFill>
                  <a:schemeClr val="tx1">
                    <a:lumMod val="75000"/>
                  </a:schemeClr>
                </a:solidFill>
              </a:rPr>
              <a:t>Salamandras.</a:t>
            </a:r>
            <a:endParaRPr lang="es-MX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3914103" y="2637761"/>
            <a:ext cx="799360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MI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4620582" y="3656212"/>
            <a:ext cx="843937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5D</a:t>
            </a:r>
          </a:p>
        </p:txBody>
      </p:sp>
      <p:sp>
        <p:nvSpPr>
          <p:cNvPr id="6" name="Elipse 5"/>
          <p:cNvSpPr/>
          <p:nvPr/>
        </p:nvSpPr>
        <p:spPr>
          <a:xfrm>
            <a:off x="5619185" y="2399989"/>
            <a:ext cx="108049" cy="10804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82;p13"/>
          <p:cNvSpPr txBox="1">
            <a:spLocks noGrp="1"/>
          </p:cNvSpPr>
          <p:nvPr>
            <p:ph type="body" idx="2"/>
          </p:nvPr>
        </p:nvSpPr>
        <p:spPr>
          <a:xfrm>
            <a:off x="397553" y="2782857"/>
            <a:ext cx="3752403" cy="88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3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Relacionado con el Centro Emocional.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Maneja la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Energía Emocional.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Maneja nuestro fuego interior.</a:t>
            </a:r>
          </a:p>
        </p:txBody>
      </p:sp>
      <p:sp>
        <p:nvSpPr>
          <p:cNvPr id="26" name="Google Shape;82;p13"/>
          <p:cNvSpPr txBox="1">
            <a:spLocks noGrp="1"/>
          </p:cNvSpPr>
          <p:nvPr>
            <p:ph type="body" idx="2"/>
          </p:nvPr>
        </p:nvSpPr>
        <p:spPr>
          <a:xfrm>
            <a:off x="445532" y="3860005"/>
            <a:ext cx="3726033" cy="1103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Trabaja con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Hidrógeno 24.</a:t>
            </a:r>
          </a:p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Pocos seres humanos lo poseen. 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Debemos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crearlo.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721064" y="1666124"/>
            <a:ext cx="0" cy="2509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11" y="1129873"/>
            <a:ext cx="1523599" cy="31327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38" y="1"/>
            <a:ext cx="2712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" name="Google Shape;90;p14"/>
          <p:cNvSpPr txBox="1">
            <a:spLocks/>
          </p:cNvSpPr>
          <p:nvPr/>
        </p:nvSpPr>
        <p:spPr>
          <a:xfrm>
            <a:off x="3129949" y="307987"/>
            <a:ext cx="3683577" cy="72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100" b="1" dirty="0">
                <a:solidFill>
                  <a:srgbClr val="0DB7C4"/>
                </a:solidFill>
              </a:rPr>
              <a:t>CUERPO </a:t>
            </a:r>
            <a:r>
              <a:rPr lang="es-MX" sz="3100" b="1" dirty="0">
                <a:solidFill>
                  <a:schemeClr val="tx1">
                    <a:lumMod val="75000"/>
                  </a:schemeClr>
                </a:solidFill>
              </a:rPr>
              <a:t>MENTAL</a:t>
            </a:r>
            <a:endParaRPr lang="en-US" sz="3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5419689" y="4643660"/>
            <a:ext cx="446728" cy="441563"/>
          </a:xfrm>
          <a:prstGeom prst="rect">
            <a:avLst/>
          </a:prstGeom>
        </p:spPr>
      </p:pic>
      <p:sp>
        <p:nvSpPr>
          <p:cNvPr id="11" name="Google Shape;82;p13"/>
          <p:cNvSpPr txBox="1">
            <a:spLocks noGrp="1"/>
          </p:cNvSpPr>
          <p:nvPr>
            <p:ph type="body" idx="2"/>
          </p:nvPr>
        </p:nvSpPr>
        <p:spPr>
          <a:xfrm>
            <a:off x="511612" y="1270789"/>
            <a:ext cx="1820108" cy="512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MX" sz="2200" b="1" dirty="0">
                <a:solidFill>
                  <a:schemeClr val="tx1">
                    <a:lumMod val="75000"/>
                  </a:schemeClr>
                </a:solidFill>
              </a:rPr>
              <a:t>12 LEYES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511613" y="1767271"/>
            <a:ext cx="3575044" cy="108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Tiene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 naturaleza atómica.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Está relacionado con el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Elemento Aire.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Silfos y Sílfides del Aire.</a:t>
            </a: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3869273" y="2754747"/>
            <a:ext cx="799360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FA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4575752" y="3773198"/>
            <a:ext cx="843937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5D</a:t>
            </a:r>
          </a:p>
        </p:txBody>
      </p:sp>
      <p:sp>
        <p:nvSpPr>
          <p:cNvPr id="6" name="Elipse 5"/>
          <p:cNvSpPr/>
          <p:nvPr/>
        </p:nvSpPr>
        <p:spPr>
          <a:xfrm>
            <a:off x="5419689" y="2062769"/>
            <a:ext cx="108049" cy="108049"/>
          </a:xfrm>
          <a:prstGeom prst="ellipse">
            <a:avLst/>
          </a:prstGeom>
          <a:solidFill>
            <a:srgbClr val="00CC33"/>
          </a:solidFill>
          <a:ln>
            <a:solidFill>
              <a:srgbClr val="00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Google Shape;82;p13"/>
          <p:cNvSpPr txBox="1">
            <a:spLocks noGrp="1"/>
          </p:cNvSpPr>
          <p:nvPr>
            <p:ph type="body" idx="2"/>
          </p:nvPr>
        </p:nvSpPr>
        <p:spPr>
          <a:xfrm>
            <a:off x="511587" y="2964318"/>
            <a:ext cx="3575044" cy="872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3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Relacionado con el Centro Intelectual.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Maneja la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Energía Mental.</a:t>
            </a:r>
          </a:p>
        </p:txBody>
      </p:sp>
      <p:sp>
        <p:nvSpPr>
          <p:cNvPr id="26" name="Google Shape;82;p13"/>
          <p:cNvSpPr txBox="1">
            <a:spLocks noGrp="1"/>
          </p:cNvSpPr>
          <p:nvPr>
            <p:ph type="body" idx="2"/>
          </p:nvPr>
        </p:nvSpPr>
        <p:spPr>
          <a:xfrm>
            <a:off x="546002" y="3839359"/>
            <a:ext cx="3575044" cy="1147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Trabaja con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Hidrógeno 12.</a:t>
            </a:r>
          </a:p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Pocos seres humanos lo poseen.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Debemos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crearlo.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676234" y="1783110"/>
            <a:ext cx="0" cy="2509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16" y="1300056"/>
            <a:ext cx="1523599" cy="31327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95" y="9932"/>
            <a:ext cx="2824005" cy="51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" name="Google Shape;90;p14"/>
          <p:cNvSpPr txBox="1">
            <a:spLocks/>
          </p:cNvSpPr>
          <p:nvPr/>
        </p:nvSpPr>
        <p:spPr>
          <a:xfrm>
            <a:off x="2297992" y="164080"/>
            <a:ext cx="3042803" cy="5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2500" b="1" dirty="0">
                <a:solidFill>
                  <a:srgbClr val="0DB7C4"/>
                </a:solidFill>
              </a:rPr>
              <a:t>CUERPO </a:t>
            </a:r>
            <a:r>
              <a:rPr lang="es-MX" sz="2500" b="1" dirty="0">
                <a:solidFill>
                  <a:schemeClr val="tx1">
                    <a:lumMod val="75000"/>
                  </a:schemeClr>
                </a:solidFill>
              </a:rPr>
              <a:t>CAUSAL O DE </a:t>
            </a:r>
            <a:endParaRPr lang="es-MX" sz="25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MX" sz="2500" b="1" dirty="0" smtClean="0">
                <a:solidFill>
                  <a:schemeClr val="tx1">
                    <a:lumMod val="75000"/>
                  </a:schemeClr>
                </a:solidFill>
              </a:rPr>
              <a:t>LA </a:t>
            </a:r>
            <a:r>
              <a:rPr lang="es-MX" sz="2500" b="1" dirty="0">
                <a:solidFill>
                  <a:schemeClr val="tx1">
                    <a:lumMod val="75000"/>
                  </a:schemeClr>
                </a:solidFill>
              </a:rPr>
              <a:t>VOLUNTAD</a:t>
            </a:r>
            <a:endParaRPr lang="en-US" sz="25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9551" r="16534" b="14954"/>
          <a:stretch/>
        </p:blipFill>
        <p:spPr>
          <a:xfrm>
            <a:off x="5556849" y="4498382"/>
            <a:ext cx="446728" cy="441563"/>
          </a:xfrm>
          <a:prstGeom prst="rect">
            <a:avLst/>
          </a:prstGeom>
        </p:spPr>
      </p:pic>
      <p:sp>
        <p:nvSpPr>
          <p:cNvPr id="11" name="Google Shape;82;p13"/>
          <p:cNvSpPr txBox="1">
            <a:spLocks noGrp="1"/>
          </p:cNvSpPr>
          <p:nvPr>
            <p:ph type="body" idx="2"/>
          </p:nvPr>
        </p:nvSpPr>
        <p:spPr>
          <a:xfrm>
            <a:off x="506641" y="1495838"/>
            <a:ext cx="1490744" cy="49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MX" sz="2200" b="1" dirty="0">
                <a:solidFill>
                  <a:schemeClr val="tx1">
                    <a:lumMod val="75000"/>
                  </a:schemeClr>
                </a:solidFill>
              </a:rPr>
              <a:t>6 LEYES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515073" y="1859830"/>
            <a:ext cx="4218709" cy="1140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Tiene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 naturaleza electrónica.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Es nuestra Alma Humana.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Maneja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el éter.</a:t>
            </a: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3819394" y="2575589"/>
            <a:ext cx="998479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SOL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4712912" y="3594040"/>
            <a:ext cx="843937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6D</a:t>
            </a:r>
          </a:p>
        </p:txBody>
      </p:sp>
      <p:sp>
        <p:nvSpPr>
          <p:cNvPr id="6" name="Elipse 5"/>
          <p:cNvSpPr/>
          <p:nvPr/>
        </p:nvSpPr>
        <p:spPr>
          <a:xfrm>
            <a:off x="5630423" y="1549927"/>
            <a:ext cx="108049" cy="108049"/>
          </a:xfrm>
          <a:prstGeom prst="ellipse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Google Shape;82;p13"/>
          <p:cNvSpPr txBox="1">
            <a:spLocks noGrp="1"/>
          </p:cNvSpPr>
          <p:nvPr>
            <p:ph type="body" idx="2"/>
          </p:nvPr>
        </p:nvSpPr>
        <p:spPr>
          <a:xfrm>
            <a:off x="506641" y="2830982"/>
            <a:ext cx="4218709" cy="839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4"/>
            </a:pPr>
            <a:r>
              <a:rPr lang="es-MX" sz="1600" dirty="0"/>
              <a:t>Relacionado con el </a:t>
            </a:r>
            <a:r>
              <a:rPr lang="es-MX" sz="1600" b="1" dirty="0"/>
              <a:t>Centro Motor.</a:t>
            </a:r>
          </a:p>
          <a:p>
            <a:pPr lvl="1" algn="just"/>
            <a:r>
              <a:rPr lang="es-MX" sz="1600" dirty="0"/>
              <a:t>Maneja la </a:t>
            </a:r>
            <a:r>
              <a:rPr lang="es-MX" sz="1600" b="1" dirty="0"/>
              <a:t>Energía Motriz.</a:t>
            </a:r>
          </a:p>
        </p:txBody>
      </p:sp>
      <p:sp>
        <p:nvSpPr>
          <p:cNvPr id="26" name="Google Shape;82;p13"/>
          <p:cNvSpPr txBox="1">
            <a:spLocks noGrp="1"/>
          </p:cNvSpPr>
          <p:nvPr>
            <p:ph type="body" idx="2"/>
          </p:nvPr>
        </p:nvSpPr>
        <p:spPr>
          <a:xfrm>
            <a:off x="515073" y="3351018"/>
            <a:ext cx="4218709" cy="1103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5"/>
            </a:pPr>
            <a:r>
              <a:rPr lang="es-MX" sz="1600" dirty="0"/>
              <a:t>Trabaja con </a:t>
            </a:r>
            <a:r>
              <a:rPr lang="es-MX" sz="1600" b="1" dirty="0"/>
              <a:t>Hidrógeno 6.</a:t>
            </a:r>
          </a:p>
          <a:p>
            <a:pPr marL="444500" indent="-342900" algn="just">
              <a:buFont typeface="+mj-lt"/>
              <a:buAutoNum type="arabicPeriod" startAt="5"/>
            </a:pPr>
            <a:r>
              <a:rPr lang="es-MX" sz="1600" dirty="0"/>
              <a:t>Pocos seres humanos lo poseen. </a:t>
            </a:r>
          </a:p>
          <a:p>
            <a:pPr lvl="1" algn="just"/>
            <a:r>
              <a:rPr lang="es-MX" sz="1600" dirty="0"/>
              <a:t>Debemos </a:t>
            </a:r>
            <a:r>
              <a:rPr lang="es-MX" sz="1600" b="1" dirty="0"/>
              <a:t>crearlo.</a:t>
            </a:r>
            <a:endParaRPr lang="en-US" sz="1600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4813394" y="1603952"/>
            <a:ext cx="0" cy="2509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49" y="1140000"/>
            <a:ext cx="1523599" cy="31327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25" y="3839"/>
            <a:ext cx="2597118" cy="51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31" y="4600059"/>
            <a:ext cx="534893" cy="543441"/>
          </a:xfrm>
          <a:prstGeom prst="rect">
            <a:avLst/>
          </a:prstGeom>
        </p:spPr>
      </p:pic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" name="Google Shape;90;p14"/>
          <p:cNvSpPr txBox="1">
            <a:spLocks/>
          </p:cNvSpPr>
          <p:nvPr/>
        </p:nvSpPr>
        <p:spPr>
          <a:xfrm>
            <a:off x="3308364" y="286882"/>
            <a:ext cx="3198116" cy="53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b="1" dirty="0">
                <a:solidFill>
                  <a:srgbClr val="0DB7C4"/>
                </a:solidFill>
              </a:rPr>
              <a:t>CUERPO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BÚDHICO O DE </a:t>
            </a:r>
            <a:endParaRPr lang="es-MX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MX" b="1" dirty="0" smtClean="0">
                <a:solidFill>
                  <a:schemeClr val="tx1">
                    <a:lumMod val="75000"/>
                  </a:schemeClr>
                </a:solidFill>
              </a:rPr>
              <a:t>LA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</a:rPr>
              <a:t>CONCIENCIA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35" y="1439951"/>
            <a:ext cx="1483686" cy="3050726"/>
          </a:xfrm>
          <a:prstGeom prst="rect">
            <a:avLst/>
          </a:prstGeom>
        </p:spPr>
      </p:pic>
      <p:sp>
        <p:nvSpPr>
          <p:cNvPr id="11" name="Google Shape;82;p13"/>
          <p:cNvSpPr txBox="1">
            <a:spLocks noGrp="1"/>
          </p:cNvSpPr>
          <p:nvPr>
            <p:ph type="body" idx="2"/>
          </p:nvPr>
        </p:nvSpPr>
        <p:spPr>
          <a:xfrm>
            <a:off x="831624" y="1619876"/>
            <a:ext cx="1490744" cy="49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MX" sz="2200" b="1" dirty="0">
                <a:solidFill>
                  <a:schemeClr val="tx1">
                    <a:lumMod val="75000"/>
                  </a:schemeClr>
                </a:solidFill>
              </a:rPr>
              <a:t>6 LEYES</a:t>
            </a: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31625" y="2249438"/>
            <a:ext cx="4218709" cy="1118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Tiene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 naturaleza magnética.</a:t>
            </a: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Conformada por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protones.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Es nuestra Alma Divina.</a:t>
            </a:r>
          </a:p>
        </p:txBody>
      </p:sp>
      <p:sp>
        <p:nvSpPr>
          <p:cNvPr id="18" name="Google Shape;82;p13"/>
          <p:cNvSpPr txBox="1">
            <a:spLocks noGrp="1"/>
          </p:cNvSpPr>
          <p:nvPr>
            <p:ph type="body" idx="2"/>
          </p:nvPr>
        </p:nvSpPr>
        <p:spPr>
          <a:xfrm>
            <a:off x="3792727" y="2797056"/>
            <a:ext cx="998479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tx1">
                    <a:lumMod val="75000"/>
                  </a:schemeClr>
                </a:solidFill>
              </a:rPr>
              <a:t>LA</a:t>
            </a:r>
          </a:p>
        </p:txBody>
      </p:sp>
      <p:sp>
        <p:nvSpPr>
          <p:cNvPr id="20" name="Google Shape;82;p13"/>
          <p:cNvSpPr txBox="1">
            <a:spLocks noGrp="1"/>
          </p:cNvSpPr>
          <p:nvPr>
            <p:ph type="body" idx="2"/>
          </p:nvPr>
        </p:nvSpPr>
        <p:spPr>
          <a:xfrm>
            <a:off x="4599215" y="3989227"/>
            <a:ext cx="843937" cy="337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spcBef>
                <a:spcPts val="0"/>
              </a:spcBef>
              <a:buNone/>
            </a:pPr>
            <a:r>
              <a:rPr lang="es-MX" sz="2800" b="1" dirty="0"/>
              <a:t>6D</a:t>
            </a:r>
          </a:p>
        </p:txBody>
      </p:sp>
      <p:sp>
        <p:nvSpPr>
          <p:cNvPr id="6" name="Elipse 5"/>
          <p:cNvSpPr/>
          <p:nvPr/>
        </p:nvSpPr>
        <p:spPr>
          <a:xfrm>
            <a:off x="5549248" y="1549493"/>
            <a:ext cx="74857" cy="74857"/>
          </a:xfrm>
          <a:prstGeom prst="ellipse">
            <a:avLst/>
          </a:prstGeom>
          <a:solidFill>
            <a:srgbClr val="09CFFF"/>
          </a:solidFill>
          <a:ln>
            <a:solidFill>
              <a:srgbClr val="09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82;p13"/>
          <p:cNvSpPr txBox="1">
            <a:spLocks noGrp="1"/>
          </p:cNvSpPr>
          <p:nvPr>
            <p:ph type="body" idx="2"/>
          </p:nvPr>
        </p:nvSpPr>
        <p:spPr>
          <a:xfrm>
            <a:off x="831624" y="3344953"/>
            <a:ext cx="3378869" cy="994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Relacionado con el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Centro Emocional Superior 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(Glándula Pituitaria).</a:t>
            </a:r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pPr lvl="1" algn="just"/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Maneja el </a:t>
            </a:r>
            <a:r>
              <a:rPr lang="es-MX" sz="1600" b="1" dirty="0" err="1">
                <a:solidFill>
                  <a:schemeClr val="tx1">
                    <a:lumMod val="75000"/>
                  </a:schemeClr>
                </a:solidFill>
              </a:rPr>
              <a:t>Akasha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558800" lvl="1" indent="0" algn="just">
              <a:buNone/>
            </a:pPr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Google Shape;82;p13"/>
          <p:cNvSpPr txBox="1">
            <a:spLocks noGrp="1"/>
          </p:cNvSpPr>
          <p:nvPr>
            <p:ph type="body" idx="2"/>
          </p:nvPr>
        </p:nvSpPr>
        <p:spPr>
          <a:xfrm>
            <a:off x="874153" y="4413894"/>
            <a:ext cx="3293809" cy="729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just">
              <a:buFont typeface="+mj-lt"/>
              <a:buAutoNum type="arabicPeriod" startAt="5"/>
            </a:pP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Se </a:t>
            </a:r>
            <a:r>
              <a:rPr lang="es-MX" sz="1600" b="1" dirty="0">
                <a:solidFill>
                  <a:schemeClr val="tx1">
                    <a:lumMod val="75000"/>
                  </a:schemeClr>
                </a:solidFill>
              </a:rPr>
              <a:t>encuentra levantado </a:t>
            </a:r>
            <a:r>
              <a:rPr lang="es-MX" sz="1600" dirty="0">
                <a:solidFill>
                  <a:schemeClr val="tx1">
                    <a:lumMod val="75000"/>
                  </a:schemeClr>
                </a:solidFill>
              </a:rPr>
              <a:t>en todos los Seres Humanos.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699697" y="1999139"/>
            <a:ext cx="0" cy="2509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58" y="0"/>
            <a:ext cx="26659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844</Words>
  <Application>Microsoft Office PowerPoint</Application>
  <PresentationFormat>Presentación en pantalla (16:9)</PresentationFormat>
  <Paragraphs>184</Paragraphs>
  <Slides>22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Dosis</vt:lpstr>
      <vt:lpstr>Times New Roman</vt:lpstr>
      <vt:lpstr>Source Sans Pro</vt:lpstr>
      <vt:lpstr>Cerimon template</vt:lpstr>
      <vt:lpstr>LOS SIETE CUERPOS. </vt:lpstr>
      <vt:lpstr>Presentación de PowerPoint</vt:lpstr>
      <vt:lpstr>Los Siete Cuerpos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REQUISITOS PARA EL TRABAJO</vt:lpstr>
      <vt:lpstr>Presentación de PowerPoint</vt:lpstr>
      <vt:lpstr>Presentación de PowerPoint</vt:lpstr>
      <vt:lpstr>IMPORTANTE TENER EN CUENTA DURANTE LA PRÁCTICA</vt:lpstr>
      <vt:lpstr>5. Proceso Respiratorio</vt:lpstr>
      <vt:lpstr>Presentación de PowerPoint</vt:lpstr>
      <vt:lpstr>IMPORTANTE</vt:lpstr>
      <vt:lpstr>Importante</vt:lpstr>
      <vt:lpstr>“Una obra de amor se alimenta con amor ”. </vt:lpstr>
      <vt:lpstr>CONTÁCTANOS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CONOCIMIENTO DE SI MISMO Y OBJETIVOS.</dc:title>
  <dc:creator>user</dc:creator>
  <cp:lastModifiedBy>Usuario</cp:lastModifiedBy>
  <cp:revision>321</cp:revision>
  <dcterms:modified xsi:type="dcterms:W3CDTF">2021-02-09T22:14:11Z</dcterms:modified>
</cp:coreProperties>
</file>